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8"/>
  </p:notesMasterIdLst>
  <p:sldIdLst>
    <p:sldId id="301" r:id="rId2"/>
    <p:sldId id="305" r:id="rId3"/>
    <p:sldId id="317" r:id="rId4"/>
    <p:sldId id="318" r:id="rId5"/>
    <p:sldId id="320" r:id="rId6"/>
    <p:sldId id="323" r:id="rId7"/>
    <p:sldId id="309" r:id="rId8"/>
    <p:sldId id="312" r:id="rId9"/>
    <p:sldId id="313" r:id="rId10"/>
    <p:sldId id="31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260" r:id="rId25"/>
    <p:sldId id="261" r:id="rId26"/>
    <p:sldId id="324" r:id="rId27"/>
    <p:sldId id="266" r:id="rId28"/>
    <p:sldId id="267" r:id="rId29"/>
    <p:sldId id="268" r:id="rId30"/>
    <p:sldId id="271" r:id="rId31"/>
    <p:sldId id="272" r:id="rId32"/>
    <p:sldId id="273" r:id="rId33"/>
    <p:sldId id="274" r:id="rId34"/>
    <p:sldId id="276" r:id="rId35"/>
    <p:sldId id="279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4-04-04T19:54:24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4416 14511 0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579D8-B5AA-4A8C-B54A-7324BD02BFCE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8D5B0-54A0-49B9-A68B-5B00324B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B08E7D-A5F5-4B57-88D9-EE8DED0BB0F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8253" y="1928803"/>
            <a:ext cx="83261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hiller" pitchFamily="82" charset="0"/>
              </a:rPr>
              <a:t>SYSTEMIC SCLEROSIS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770" y="4373523"/>
            <a:ext cx="8326131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Dr</a:t>
            </a:r>
            <a:r>
              <a:rPr lang="en-US" sz="2000" b="1" cap="all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 emad </a:t>
            </a:r>
            <a:r>
              <a:rPr lang="en-US" sz="2000" b="1" cap="all" spc="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abokhabar</a:t>
            </a:r>
            <a:endParaRPr lang="en-US" sz="2000" b="1" cap="all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000" cap="all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Lecturer of internal medicine and </a:t>
            </a:r>
            <a:r>
              <a:rPr lang="en-US" sz="2000" cap="all" spc="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nephrlogy</a:t>
            </a:r>
            <a:endParaRPr lang="en-US" sz="2000" cap="all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000" cap="all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Sohag</a:t>
            </a:r>
            <a:r>
              <a:rPr lang="en-US" sz="2000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 university</a:t>
            </a:r>
            <a:endParaRPr lang="en-US" sz="2000" cap="all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SKIN features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latin typeface="Arial Narrow" pitchFamily="34" charset="0"/>
              </a:rPr>
              <a:t>Clinically evident skin thickening is the HALLMARK of </a:t>
            </a:r>
            <a:r>
              <a:rPr lang="en-US" sz="2400" i="1" dirty="0" err="1" smtClean="0">
                <a:solidFill>
                  <a:srgbClr val="FFFF00"/>
                </a:solidFill>
                <a:latin typeface="Arial Narrow" pitchFamily="34" charset="0"/>
              </a:rPr>
              <a:t>SSc</a:t>
            </a:r>
            <a:r>
              <a:rPr lang="en-US" sz="2400" i="1" dirty="0" smtClean="0">
                <a:solidFill>
                  <a:srgbClr val="FFFF00"/>
                </a:solidFill>
                <a:latin typeface="Arial Narrow" pitchFamily="34" charset="0"/>
              </a:rPr>
              <a:t>—distinguishes it from others..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Symmetrical ,B/L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Skin is firm ,coarse and thickened.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Darkly pigmented extremities and trunk.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Diffuse tanning in the absence of exposure to sun –very early feature.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Vitiligo</a:t>
            </a:r>
            <a:r>
              <a:rPr lang="en-US" sz="2400" dirty="0" smtClean="0">
                <a:latin typeface="Arial Narrow" pitchFamily="34" charset="0"/>
              </a:rPr>
              <a:t> like </a:t>
            </a:r>
            <a:r>
              <a:rPr lang="en-US" sz="2400" dirty="0" err="1" smtClean="0">
                <a:latin typeface="Arial Narrow" pitchFamily="34" charset="0"/>
              </a:rPr>
              <a:t>hypopigmentation</a:t>
            </a:r>
            <a:r>
              <a:rPr lang="en-US" sz="2400" dirty="0" smtClean="0">
                <a:latin typeface="Arial Narrow" pitchFamily="34" charset="0"/>
              </a:rPr>
              <a:t> –in dark skinned individuals.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Pigment loss spares </a:t>
            </a:r>
            <a:r>
              <a:rPr lang="en-US" sz="2400" dirty="0" err="1" smtClean="0">
                <a:latin typeface="Arial Narrow" pitchFamily="34" charset="0"/>
              </a:rPr>
              <a:t>perifollicluar</a:t>
            </a:r>
            <a:r>
              <a:rPr lang="en-US" sz="2400" dirty="0" smtClean="0">
                <a:latin typeface="Arial Narrow" pitchFamily="34" charset="0"/>
              </a:rPr>
              <a:t> areas – </a:t>
            </a:r>
            <a:r>
              <a:rPr lang="en-US" sz="2400" i="1" dirty="0" smtClean="0">
                <a:solidFill>
                  <a:srgbClr val="FFFF00"/>
                </a:solidFill>
                <a:latin typeface="Arial Narrow" pitchFamily="34" charset="0"/>
              </a:rPr>
              <a:t>salt and pepper appearance </a:t>
            </a:r>
            <a:r>
              <a:rPr lang="en-US" sz="2400" dirty="0" smtClean="0">
                <a:latin typeface="Arial Narrow" pitchFamily="34" charset="0"/>
              </a:rPr>
              <a:t>of skin –scalp ,upper back ,chest.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Loss of transverse creases on dorsum of fingers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Fixed flexion deformity of fingers 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086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FACE – </a:t>
            </a:r>
            <a:r>
              <a:rPr lang="en-US" sz="2400" b="1" i="1" dirty="0" smtClean="0">
                <a:solidFill>
                  <a:srgbClr val="FFFF00"/>
                </a:solidFill>
                <a:latin typeface="Arial Narrow" pitchFamily="34" charset="0"/>
              </a:rPr>
              <a:t>mouth fish  appearance </a:t>
            </a:r>
            <a:r>
              <a:rPr lang="en-US" sz="2400" dirty="0" smtClean="0">
                <a:latin typeface="Arial Narrow" pitchFamily="34" charset="0"/>
              </a:rPr>
              <a:t>–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Skin is firmly bound to subcutaneous fat –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thinning and  atrophy.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MACULAR </a:t>
            </a:r>
            <a:r>
              <a:rPr lang="en-US" sz="2400" dirty="0" err="1" smtClean="0">
                <a:latin typeface="Arial Narrow" pitchFamily="34" charset="0"/>
              </a:rPr>
              <a:t>telangiectasia</a:t>
            </a:r>
            <a:r>
              <a:rPr lang="en-US" sz="2400" dirty="0" smtClean="0">
                <a:latin typeface="Arial Narrow" pitchFamily="34" charset="0"/>
              </a:rPr>
              <a:t> –</a:t>
            </a:r>
            <a:r>
              <a:rPr lang="en-US" sz="2400" dirty="0" err="1" smtClean="0">
                <a:latin typeface="Arial Narrow" pitchFamily="34" charset="0"/>
              </a:rPr>
              <a:t>localised</a:t>
            </a:r>
            <a:r>
              <a:rPr lang="en-US" sz="2400" dirty="0" smtClean="0">
                <a:latin typeface="Arial Narrow" pitchFamily="34" charset="0"/>
              </a:rPr>
              <a:t> scleroderma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ATROPHY of skin – slow healing ulceration on                                extensor surface of PIP joints.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DIGTIAL pits – healed ischemic ulcers.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Arial Narrow" pitchFamily="34" charset="0"/>
              </a:rPr>
              <a:t>Resorption</a:t>
            </a:r>
            <a:r>
              <a:rPr lang="en-US" sz="2400" dirty="0" smtClean="0">
                <a:latin typeface="Arial Narrow" pitchFamily="34" charset="0"/>
              </a:rPr>
              <a:t> of terminal phalanges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–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acro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osteolysis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Calcium  deposits in skin ,soft tissue..                                    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CREST </a:t>
            </a:r>
            <a:r>
              <a:rPr lang="en-US" sz="2400" dirty="0" smtClean="0">
                <a:latin typeface="Arial Narrow" pitchFamily="34" charset="0"/>
              </a:rPr>
              <a:t> syndrome – 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Finger pads, palms, extensor surfaces.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Firm ,non tender subcutaneous lumps– ulcerate through skin –chalky  white matter.      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  <p:pic>
        <p:nvPicPr>
          <p:cNvPr id="3074" name="Picture 2" descr="http://images.rheumatology.org/image_dir/album75693/md_99-06-0072.t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27432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6" name="AutoShape 2" descr="http://www.accessmedicine.ca/loadBinary.aspx?name=wolf6&amp;filename=wolf6_c014f030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56388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Salt and pepper appearance of skin</a:t>
            </a:r>
            <a:endParaRPr lang="en-US" sz="2800" dirty="0"/>
          </a:p>
        </p:txBody>
      </p:sp>
      <p:pic>
        <p:nvPicPr>
          <p:cNvPr id="34818" name="Picture 2" descr="C:\Documents and Settings\aaaaaaaaaa\My Documents\Downloads\1048885-1066280-2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9342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 descr="C:\Documents and Settings\aaaaaaaaaa\My Documents\My Scans\2011-06 (Jun)\ScannedImag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5814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3" name="Picture 5" descr="C:\Documents and Settings\aaaaaaaaaa\My Documents\My Scans\2011-06 (Jun)\Copy (2) of ScannedImag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6482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3198"/>
            <a:ext cx="5715000" cy="762002"/>
          </a:xfrm>
        </p:spPr>
        <p:txBody>
          <a:bodyPr>
            <a:normAutofit/>
          </a:bodyPr>
          <a:lstStyle/>
          <a:p>
            <a:r>
              <a:rPr lang="en-US" dirty="0" smtClean="0"/>
              <a:t>Skin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Calcinosis</a:t>
            </a:r>
            <a:r>
              <a:rPr lang="en-US" sz="2400" dirty="0" smtClean="0"/>
              <a:t>                                                            </a:t>
            </a:r>
            <a:r>
              <a:rPr lang="en-US" sz="2400" dirty="0" err="1" smtClean="0"/>
              <a:t>telangiectsias</a:t>
            </a:r>
            <a:r>
              <a:rPr lang="en-US" sz="2400" dirty="0" smtClean="0"/>
              <a:t>             </a:t>
            </a:r>
            <a:endParaRPr lang="en-US" sz="2400" dirty="0"/>
          </a:p>
        </p:txBody>
      </p:sp>
      <p:pic>
        <p:nvPicPr>
          <p:cNvPr id="4" name="Picture 4" descr="http://images.rheumatology.org/image_dir/album75672/150th_sm_99-10-0021.t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1053"/>
            <a:ext cx="37338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://www.accessmedicine.ca/loadBinary.aspx?name=wolf6&amp;filename=wolf6_c014f03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934" y="311053"/>
            <a:ext cx="3866866" cy="2544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Documents and Settings\aaaaaaaaaa\My Documents\My Pictures\image 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433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3334" y="3626324"/>
            <a:ext cx="333346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2578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Pulmonary features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Leading cause of death.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ILD, PAH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Less frequently –aspiration </a:t>
            </a:r>
            <a:r>
              <a:rPr lang="en-US" sz="2800" dirty="0" err="1" smtClean="0">
                <a:latin typeface="Arial Narrow" pitchFamily="34" charset="0"/>
              </a:rPr>
              <a:t>pneumonitis</a:t>
            </a:r>
            <a:r>
              <a:rPr lang="en-US" sz="2800" dirty="0" smtClean="0">
                <a:latin typeface="Arial Narrow" pitchFamily="34" charset="0"/>
              </a:rPr>
              <a:t> , pulmonary hemorrhage , </a:t>
            </a:r>
            <a:r>
              <a:rPr lang="en-US" sz="2800" dirty="0" err="1" smtClean="0">
                <a:latin typeface="Arial Narrow" pitchFamily="34" charset="0"/>
              </a:rPr>
              <a:t>obliterative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bronchiolitis</a:t>
            </a:r>
            <a:r>
              <a:rPr lang="en-US" sz="2800" dirty="0" smtClean="0">
                <a:latin typeface="Arial Narrow" pitchFamily="34" charset="0"/>
              </a:rPr>
              <a:t> , pleural involvement , restrictive </a:t>
            </a:r>
            <a:r>
              <a:rPr lang="en-US" sz="2800" dirty="0" err="1" smtClean="0">
                <a:latin typeface="Arial Narrow" pitchFamily="34" charset="0"/>
              </a:rPr>
              <a:t>ventilatory</a:t>
            </a:r>
            <a:r>
              <a:rPr lang="en-US" sz="2800" dirty="0" smtClean="0">
                <a:latin typeface="Arial Narrow" pitchFamily="34" charset="0"/>
              </a:rPr>
              <a:t> defect due to chest wall fibrosis , spontaneous </a:t>
            </a:r>
            <a:r>
              <a:rPr lang="en-US" sz="2800" dirty="0" err="1" smtClean="0">
                <a:latin typeface="Arial Narrow" pitchFamily="34" charset="0"/>
              </a:rPr>
              <a:t>pneumothorax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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broncho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 alveolar carcinoma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  <a:sym typeface="Symbol"/>
              </a:rPr>
              <a:t>Asymptomatic until advanced.</a:t>
            </a:r>
            <a:endParaRPr lang="en-US" sz="2800" dirty="0"/>
          </a:p>
        </p:txBody>
      </p:sp>
      <p:pic>
        <p:nvPicPr>
          <p:cNvPr id="27650" name="Picture 2" descr="Posteroanterior chest radiograph reveals irreg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Pulmonary Arterial Hypertension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Mean Pulmonary arterial pressure &gt; 25 mm Hg  at rest.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12-25% have PAH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In </a:t>
            </a:r>
            <a:r>
              <a:rPr lang="en-US" sz="2800" dirty="0" err="1" smtClean="0">
                <a:latin typeface="Arial Narrow" pitchFamily="34" charset="0"/>
              </a:rPr>
              <a:t>assosciation</a:t>
            </a:r>
            <a:r>
              <a:rPr lang="en-US" sz="2800" dirty="0" smtClean="0">
                <a:latin typeface="Arial Narrow" pitchFamily="34" charset="0"/>
              </a:rPr>
              <a:t> with ILD/solitary.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Usually downhill course –RHF –death.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Asymptomatic, </a:t>
            </a:r>
            <a:r>
              <a:rPr lang="en-US" sz="2800" dirty="0" err="1" smtClean="0">
                <a:latin typeface="Arial Narrow" pitchFamily="34" charset="0"/>
              </a:rPr>
              <a:t>exertional</a:t>
            </a:r>
            <a:r>
              <a:rPr lang="en-US" sz="2800" dirty="0" smtClean="0">
                <a:latin typeface="Arial Narrow" pitchFamily="34" charset="0"/>
              </a:rPr>
              <a:t> dyspnea.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PASP &gt;40 mm Hg at rest in 2d echo.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 Right heart </a:t>
            </a:r>
            <a:r>
              <a:rPr lang="en-US" sz="2800" dirty="0" err="1" smtClean="0">
                <a:latin typeface="Arial Narrow" pitchFamily="34" charset="0"/>
              </a:rPr>
              <a:t>catheterisation</a:t>
            </a:r>
            <a:r>
              <a:rPr lang="en-US" sz="2800" dirty="0" smtClean="0">
                <a:latin typeface="Arial Narrow" pitchFamily="34" charset="0"/>
              </a:rPr>
              <a:t> accurate.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Increased BNP</a:t>
            </a:r>
            <a:r>
              <a:rPr lang="en-US" sz="2800" dirty="0">
                <a:latin typeface="Arial Narrow" pitchFamily="34" charset="0"/>
              </a:rPr>
              <a:t>.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Prognosis </a:t>
            </a:r>
            <a:r>
              <a:rPr lang="en-US" sz="2800" dirty="0" smtClean="0">
                <a:latin typeface="Arial Narrow" pitchFamily="34" charset="0"/>
                <a:sym typeface="Symbol"/>
              </a:rPr>
              <a:t> degree of pulmonary artery pressure elevation.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GASTROINTESTINAL 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90% Pts.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Asymptomatic /weight loss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Abnormal motility of intestines.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Prominent atrophy ,fibrosis of smooth muscle, intact mucosa, </a:t>
            </a:r>
            <a:r>
              <a:rPr lang="en-US" sz="2400" dirty="0" err="1" smtClean="0">
                <a:latin typeface="Arial Narrow" pitchFamily="34" charset="0"/>
              </a:rPr>
              <a:t>obliterative</a:t>
            </a:r>
            <a:r>
              <a:rPr lang="en-US" sz="2400" dirty="0" smtClean="0">
                <a:latin typeface="Arial Narrow" pitchFamily="34" charset="0"/>
              </a:rPr>
              <a:t>  small vessel </a:t>
            </a:r>
            <a:r>
              <a:rPr lang="en-US" sz="2400" dirty="0" err="1" smtClean="0">
                <a:latin typeface="Arial Narrow" pitchFamily="34" charset="0"/>
              </a:rPr>
              <a:t>vasculopathy</a:t>
            </a:r>
            <a:r>
              <a:rPr lang="en-US" sz="2400" dirty="0" smtClean="0">
                <a:latin typeface="Arial Narrow" pitchFamily="34" charset="0"/>
              </a:rPr>
              <a:t> – all over GIT .</a:t>
            </a:r>
            <a:endParaRPr lang="en-US" sz="2000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  <a:sym typeface="Symbol"/>
              </a:rPr>
              <a:t></a:t>
            </a:r>
            <a:r>
              <a:rPr lang="en-US" sz="2000" dirty="0" smtClean="0">
                <a:latin typeface="Arial Narrow" pitchFamily="34" charset="0"/>
              </a:rPr>
              <a:t>Oral aperture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Periodontal disease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GERD – early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  <a:sym typeface="Symbol"/>
              </a:rPr>
              <a:t>LES pressure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  <a:sym typeface="Symbol"/>
              </a:rPr>
              <a:t>Increased emptying time.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sym typeface="Symbol"/>
              </a:rPr>
              <a:t>Gastroparesis</a:t>
            </a:r>
            <a:r>
              <a:rPr lang="en-US" sz="2400" dirty="0" smtClean="0">
                <a:latin typeface="Arial Narrow" pitchFamily="34" charset="0"/>
                <a:sym typeface="Symbol"/>
              </a:rPr>
              <a:t> – early satiety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  <a:sym typeface="Symbol"/>
              </a:rPr>
              <a:t>Distention, </a:t>
            </a:r>
            <a:r>
              <a:rPr lang="en-US" sz="2000" dirty="0" err="1" smtClean="0">
                <a:latin typeface="Arial Narrow" pitchFamily="34" charset="0"/>
                <a:sym typeface="Symbol"/>
              </a:rPr>
              <a:t>abd</a:t>
            </a:r>
            <a:r>
              <a:rPr lang="en-US" sz="2000" dirty="0" smtClean="0">
                <a:latin typeface="Arial Narrow" pitchFamily="34" charset="0"/>
                <a:sym typeface="Symbol"/>
              </a:rPr>
              <a:t>  pain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  <a:sym typeface="Symbol"/>
              </a:rPr>
              <a:t>Increased reflux</a:t>
            </a:r>
          </a:p>
          <a:p>
            <a:pPr lvl="1"/>
            <a:endParaRPr lang="en-US" sz="2000" dirty="0">
              <a:latin typeface="Arial Narrow" pitchFamily="34" charset="0"/>
            </a:endParaRPr>
          </a:p>
        </p:txBody>
      </p:sp>
      <p:pic>
        <p:nvPicPr>
          <p:cNvPr id="7170" name="Picture 2" descr="C:\Documents and Settings\aaaaaaaaaa\Desktop\ssc\Watermelon_Stom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3352800"/>
            <a:ext cx="39623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382000" cy="5410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GASTRIC VASCULAR ECTASIAs – seen in the </a:t>
            </a:r>
            <a:r>
              <a:rPr lang="en-US" sz="2800" dirty="0" err="1" smtClean="0">
                <a:latin typeface="Arial Narrow" pitchFamily="34" charset="0"/>
              </a:rPr>
              <a:t>antrum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Subepithelial</a:t>
            </a:r>
            <a:r>
              <a:rPr lang="en-US" sz="2400" dirty="0" smtClean="0">
                <a:latin typeface="Arial Narrow" pitchFamily="34" charset="0"/>
              </a:rPr>
              <a:t> lesions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Diffuse small vessel </a:t>
            </a:r>
            <a:r>
              <a:rPr lang="en-US" sz="2400" dirty="0" err="1" smtClean="0">
                <a:latin typeface="Arial Narrow" pitchFamily="34" charset="0"/>
              </a:rPr>
              <a:t>vsculopathy</a:t>
            </a:r>
            <a:endParaRPr lang="en-US" sz="2400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Watermelon appearance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Recurrent GI bleed occult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Fat ,protein </a:t>
            </a:r>
            <a:r>
              <a:rPr lang="en-US" sz="2800" dirty="0" err="1" smtClean="0">
                <a:latin typeface="Arial Narrow" pitchFamily="34" charset="0"/>
              </a:rPr>
              <a:t>malabsorption,vitamin</a:t>
            </a:r>
            <a:r>
              <a:rPr lang="en-US" sz="2800" dirty="0" smtClean="0">
                <a:latin typeface="Arial Narrow" pitchFamily="34" charset="0"/>
              </a:rPr>
              <a:t> b12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Wide mouth </a:t>
            </a:r>
            <a:r>
              <a:rPr lang="en-US" sz="2800" dirty="0" err="1" smtClean="0">
                <a:latin typeface="Arial Narrow" pitchFamily="34" charset="0"/>
              </a:rPr>
              <a:t>sacculations</a:t>
            </a:r>
            <a:r>
              <a:rPr lang="en-US" sz="2800" dirty="0" smtClean="0">
                <a:latin typeface="Arial Narrow" pitchFamily="34" charset="0"/>
              </a:rPr>
              <a:t> in the colon occur –perforation.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Pneumatosis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cystoides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intestinalis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Primary </a:t>
            </a:r>
            <a:r>
              <a:rPr lang="en-US" sz="2800" dirty="0" err="1" smtClean="0">
                <a:latin typeface="Arial Narrow" pitchFamily="34" charset="0"/>
              </a:rPr>
              <a:t>biliary</a:t>
            </a:r>
            <a:r>
              <a:rPr lang="en-US" sz="2800" dirty="0" smtClean="0">
                <a:latin typeface="Arial Narrow" pitchFamily="34" charset="0"/>
              </a:rPr>
              <a:t> cirrhosis may coexist.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May present with acute abdominal pain recurrent  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4098" name="Picture 2" descr="C:\Documents and Settings\aaaaaaaaaa\Desktop\ssc\F5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418" y="723900"/>
            <a:ext cx="2514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RENAL 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HTN,chronic non progressive </a:t>
            </a:r>
            <a:r>
              <a:rPr lang="en-US" sz="2800" dirty="0" err="1" smtClean="0">
                <a:latin typeface="Arial Narrow" pitchFamily="34" charset="0"/>
              </a:rPr>
              <a:t>proteinuria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FF00"/>
                </a:solidFill>
                <a:latin typeface="Arial Narrow" pitchFamily="34" charset="0"/>
              </a:rPr>
              <a:t>SCLERODERMA renal CRISIS </a:t>
            </a:r>
            <a:r>
              <a:rPr lang="en-US" sz="2800" dirty="0" smtClean="0">
                <a:latin typeface="Arial Narrow" pitchFamily="34" charset="0"/>
              </a:rPr>
              <a:t>–dreadful complication of SSc.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20-25% pts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&lt; 4 yrs of onset of diseases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It is due to OBLITERATIVE VASCULOPATHY of renal cortical arteries.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RBF  JGA hyperplasia 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renin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Symbol"/>
              </a:rPr>
              <a:t> secretion  RAAS  renal vasoconstriction malignant HTN.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  <a:sym typeface="Symbol"/>
              </a:rPr>
              <a:t> </a:t>
            </a:r>
            <a:r>
              <a:rPr lang="en-US" sz="2800" dirty="0" err="1" smtClean="0">
                <a:latin typeface="Arial Narrow" pitchFamily="34" charset="0"/>
                <a:sym typeface="Symbol"/>
              </a:rPr>
              <a:t>Localised</a:t>
            </a:r>
            <a:r>
              <a:rPr lang="en-US" sz="2800" dirty="0" smtClean="0">
                <a:latin typeface="Arial Narrow" pitchFamily="34" charset="0"/>
                <a:sym typeface="Symbol"/>
              </a:rPr>
              <a:t> scleroderma –infrequent development.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Arial Narrow" pitchFamily="34" charset="0"/>
                <a:sym typeface="Symbol"/>
              </a:rPr>
              <a:t>Prednisolone</a:t>
            </a:r>
            <a:r>
              <a:rPr lang="en-US" sz="2800" dirty="0" smtClean="0">
                <a:latin typeface="Arial Narrow" pitchFamily="34" charset="0"/>
                <a:sym typeface="Symbol"/>
              </a:rPr>
              <a:t> to be avoided.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4191000" cy="91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Baskerville Old Face" pitchFamily="18" charset="0"/>
              </a:rPr>
              <a:t>Introduction</a:t>
            </a:r>
            <a:endParaRPr lang="en-US" sz="48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67" y="1828800"/>
            <a:ext cx="8915400" cy="4419600"/>
          </a:xfrm>
        </p:spPr>
        <p:txBody>
          <a:bodyPr>
            <a:normAutofit/>
          </a:bodyPr>
          <a:lstStyle/>
          <a:p>
            <a:pPr>
              <a:buSzPct val="60000"/>
            </a:pPr>
            <a:r>
              <a:rPr lang="en-US" sz="2800" dirty="0" smtClean="0">
                <a:latin typeface="Arial Narrow" pitchFamily="34" charset="0"/>
              </a:rPr>
              <a:t>Chronic systemic disorder of unknown etiology.</a:t>
            </a:r>
          </a:p>
          <a:p>
            <a:pPr>
              <a:buSzPct val="60000"/>
            </a:pPr>
            <a:r>
              <a:rPr lang="en-US" sz="2800" dirty="0" err="1" smtClean="0">
                <a:latin typeface="Arial Narrow" pitchFamily="34" charset="0"/>
              </a:rPr>
              <a:t>Characterised</a:t>
            </a:r>
            <a:r>
              <a:rPr lang="en-US" sz="2800" dirty="0" smtClean="0">
                <a:latin typeface="Arial Narrow" pitchFamily="34" charset="0"/>
              </a:rPr>
              <a:t> by thickening of the skin (scleroderma) and </a:t>
            </a:r>
            <a:r>
              <a:rPr lang="en-US" sz="2800" dirty="0" err="1" smtClean="0">
                <a:latin typeface="Arial Narrow" pitchFamily="34" charset="0"/>
              </a:rPr>
              <a:t>distincitive</a:t>
            </a:r>
            <a:r>
              <a:rPr lang="en-US" sz="2800" dirty="0" smtClean="0">
                <a:latin typeface="Arial Narrow" pitchFamily="34" charset="0"/>
              </a:rPr>
              <a:t>  involvement of multiple internal organs most notably lungs , GIT , heart ,kidneys.</a:t>
            </a:r>
          </a:p>
          <a:p>
            <a:pPr>
              <a:buSzPct val="60000"/>
            </a:pPr>
            <a:r>
              <a:rPr lang="en-US" sz="2800" dirty="0" smtClean="0">
                <a:latin typeface="Arial Narrow" pitchFamily="34" charset="0"/>
              </a:rPr>
              <a:t>Skin </a:t>
            </a:r>
            <a:r>
              <a:rPr lang="en-US" sz="2800" dirty="0" err="1" smtClean="0">
                <a:latin typeface="Arial Narrow" pitchFamily="34" charset="0"/>
              </a:rPr>
              <a:t>induration</a:t>
            </a:r>
            <a:r>
              <a:rPr lang="en-US" sz="2800" dirty="0" smtClean="0">
                <a:latin typeface="Arial Narrow" pitchFamily="34" charset="0"/>
              </a:rPr>
              <a:t> limited to fingers( </a:t>
            </a:r>
            <a:r>
              <a:rPr lang="en-US" sz="2800" dirty="0" err="1" smtClean="0">
                <a:latin typeface="Arial Narrow" pitchFamily="34" charset="0"/>
              </a:rPr>
              <a:t>sclerodactyly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>
              <a:buSzPct val="60000"/>
            </a:pPr>
            <a:r>
              <a:rPr lang="en-US" sz="2800" dirty="0" smtClean="0">
                <a:latin typeface="Arial Narrow" pitchFamily="34" charset="0"/>
              </a:rPr>
              <a:t>No skin </a:t>
            </a:r>
            <a:r>
              <a:rPr lang="en-US" sz="2800" dirty="0" err="1" smtClean="0">
                <a:latin typeface="Arial Narrow" pitchFamily="34" charset="0"/>
              </a:rPr>
              <a:t>induration</a:t>
            </a:r>
            <a:r>
              <a:rPr lang="en-US" sz="2800" dirty="0" smtClean="0">
                <a:latin typeface="Arial Narrow" pitchFamily="34" charset="0"/>
              </a:rPr>
              <a:t> (SSc sine scleroderma)</a:t>
            </a:r>
          </a:p>
          <a:p>
            <a:pPr>
              <a:buSzPct val="60000"/>
            </a:pPr>
            <a:r>
              <a:rPr lang="en-US" sz="2800" dirty="0" smtClean="0">
                <a:latin typeface="Arial Narrow" pitchFamily="34" charset="0"/>
              </a:rPr>
              <a:t>RAYNAUD’S phenomenon is predominant feature seen.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RENAL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5143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Presentation –abrupt onset of malignant HTN,	severe headache, blurred vision, chest pain.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10% normal  BP – normotensive renal crises.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Urinalysis  -- proteinuria, microscopic hematuria, fragmented RBCs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Rapidly progressive </a:t>
            </a:r>
            <a:r>
              <a:rPr lang="en-US" sz="2800" dirty="0" err="1" smtClean="0">
                <a:latin typeface="Arial Narrow" pitchFamily="34" charset="0"/>
              </a:rPr>
              <a:t>oliguric</a:t>
            </a:r>
            <a:r>
              <a:rPr lang="en-US" sz="2800" dirty="0" smtClean="0">
                <a:latin typeface="Arial Narrow" pitchFamily="34" charset="0"/>
              </a:rPr>
              <a:t> renal failure follows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Creatnine</a:t>
            </a:r>
            <a:r>
              <a:rPr lang="en-US" sz="2800" dirty="0" smtClean="0">
                <a:latin typeface="Arial Narrow" pitchFamily="34" charset="0"/>
              </a:rPr>
              <a:t> &gt; 3 mg/dl at presentation –poor prognosis.—permanent hemodialysis – high mortality,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Prompt use of ACEI to make BP under control before renal failure occurs – </a:t>
            </a:r>
            <a:r>
              <a:rPr lang="en-US" sz="2800" dirty="0" err="1" smtClean="0">
                <a:latin typeface="Arial Narrow" pitchFamily="34" charset="0"/>
              </a:rPr>
              <a:t>imporved</a:t>
            </a:r>
            <a:r>
              <a:rPr lang="en-US" sz="2800" dirty="0" smtClean="0">
                <a:latin typeface="Arial Narrow" pitchFamily="34" charset="0"/>
              </a:rPr>
              <a:t> prognosis.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Cardiac </a:t>
            </a:r>
            <a:endParaRPr lang="en-US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Myocardial ,pericardial ,conduction abnormalities.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Can occur secondary to renal ,pulmonary involvement.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 LVDD –due to HTN ,myocardial fibrosis.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Asymptomatic until HF ,</a:t>
            </a:r>
            <a:r>
              <a:rPr lang="en-US" sz="2800" dirty="0" err="1" smtClean="0">
                <a:latin typeface="Arial Narrow" pitchFamily="34" charset="0"/>
              </a:rPr>
              <a:t>arryhthmias</a:t>
            </a:r>
            <a:r>
              <a:rPr lang="en-US" sz="2800" dirty="0" smtClean="0">
                <a:latin typeface="Arial Narrow" pitchFamily="34" charset="0"/>
              </a:rPr>
              <a:t> occurs.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err="1" smtClean="0">
                <a:latin typeface="Arial Narrow" pitchFamily="34" charset="0"/>
              </a:rPr>
              <a:t>Myocarditis</a:t>
            </a:r>
            <a:r>
              <a:rPr lang="en-US" sz="2800" dirty="0" smtClean="0">
                <a:latin typeface="Arial Narrow" pitchFamily="34" charset="0"/>
              </a:rPr>
              <a:t> in </a:t>
            </a:r>
            <a:r>
              <a:rPr lang="en-US" sz="2800" dirty="0" err="1" smtClean="0">
                <a:latin typeface="Arial Narrow" pitchFamily="34" charset="0"/>
              </a:rPr>
              <a:t>assosciation</a:t>
            </a:r>
            <a:r>
              <a:rPr lang="en-US" sz="2800" dirty="0" smtClean="0">
                <a:latin typeface="Arial Narrow" pitchFamily="34" charset="0"/>
              </a:rPr>
              <a:t> with </a:t>
            </a:r>
            <a:r>
              <a:rPr lang="en-US" sz="2800" dirty="0" err="1" smtClean="0">
                <a:latin typeface="Arial Narrow" pitchFamily="34" charset="0"/>
              </a:rPr>
              <a:t>inflammatroy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polymyositis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Conduction defects due to fibrosis of conduction system.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Pericardial  effusion.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Musculoskeletal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CARPAL TUNNEL SYNDROME.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Early disease –</a:t>
            </a:r>
            <a:r>
              <a:rPr lang="en-US" sz="2400" dirty="0" err="1" smtClean="0">
                <a:latin typeface="Arial Narrow" pitchFamily="34" charset="0"/>
              </a:rPr>
              <a:t>generalised</a:t>
            </a:r>
            <a:r>
              <a:rPr lang="en-US" sz="2400" dirty="0" smtClean="0">
                <a:latin typeface="Arial Narrow" pitchFamily="34" charset="0"/>
              </a:rPr>
              <a:t> arthralgia, stiffness.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Joint mobility affected in diffuse disease.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HANDS –PIP joints, wrists.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Tendon friction rubs are present.—extensive fibrosis, adhesion of tendon sheaths.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 Muscle weakness due to disuse, malnutrition.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Chronic </a:t>
            </a:r>
            <a:r>
              <a:rPr lang="en-US" sz="2400" dirty="0" err="1" smtClean="0">
                <a:latin typeface="Arial Narrow" pitchFamily="34" charset="0"/>
              </a:rPr>
              <a:t>noninflammatroy</a:t>
            </a:r>
            <a:r>
              <a:rPr lang="en-US" sz="2400" dirty="0" smtClean="0">
                <a:latin typeface="Arial Narrow" pitchFamily="34" charset="0"/>
              </a:rPr>
              <a:t> myopathy is usually seen.</a:t>
            </a:r>
          </a:p>
          <a:p>
            <a:pPr>
              <a:buSzPct val="65000"/>
              <a:buBlip>
                <a:blip r:embed="rId2"/>
              </a:buBlip>
            </a:pPr>
            <a:r>
              <a:rPr lang="en-US" sz="2400" dirty="0" smtClean="0">
                <a:latin typeface="Arial Narrow" pitchFamily="34" charset="0"/>
              </a:rPr>
              <a:t>Bone </a:t>
            </a:r>
            <a:r>
              <a:rPr lang="en-US" sz="2400" dirty="0" err="1" smtClean="0">
                <a:latin typeface="Arial Narrow" pitchFamily="34" charset="0"/>
              </a:rPr>
              <a:t>resorption</a:t>
            </a:r>
            <a:r>
              <a:rPr lang="en-US" sz="2400" dirty="0" smtClean="0">
                <a:latin typeface="Arial Narrow" pitchFamily="34" charset="0"/>
              </a:rPr>
              <a:t> –a freq late complication –terminal phalanges –loss of distal tufts –ACRO OSTEOLYSIS.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000" dirty="0" smtClean="0">
                <a:latin typeface="Arial Narrow" pitchFamily="34" charset="0"/>
              </a:rPr>
              <a:t>Mandible affected—biting difficulty.</a:t>
            </a:r>
          </a:p>
          <a:p>
            <a:pPr marL="0" indent="0">
              <a:buSzPct val="65000"/>
              <a:buNone/>
            </a:pPr>
            <a:endParaRPr lang="en-US" sz="2400" dirty="0"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89760" y="52239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0" y="5214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81000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Other disease manifestations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Dry </a:t>
            </a:r>
            <a:r>
              <a:rPr lang="en-US" sz="2800" dirty="0" err="1" smtClean="0">
                <a:latin typeface="Arial Narrow" pitchFamily="34" charset="0"/>
              </a:rPr>
              <a:t>eyes,dry</a:t>
            </a:r>
            <a:r>
              <a:rPr lang="en-US" sz="2800" dirty="0" smtClean="0">
                <a:latin typeface="Arial Narrow" pitchFamily="34" charset="0"/>
              </a:rPr>
              <a:t> mouth –SICCA complex.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Biopsy of the minor </a:t>
            </a:r>
            <a:r>
              <a:rPr lang="en-US" sz="2800" dirty="0" err="1" smtClean="0">
                <a:latin typeface="Arial Narrow" pitchFamily="34" charset="0"/>
              </a:rPr>
              <a:t>salivaryglands</a:t>
            </a:r>
            <a:r>
              <a:rPr lang="en-US" sz="2800" dirty="0" smtClean="0">
                <a:latin typeface="Arial Narrow" pitchFamily="34" charset="0"/>
              </a:rPr>
              <a:t> –fibrosis rather than lymphocytic </a:t>
            </a:r>
            <a:r>
              <a:rPr lang="en-US" sz="2800" dirty="0" err="1" smtClean="0">
                <a:latin typeface="Arial Narrow" pitchFamily="34" charset="0"/>
              </a:rPr>
              <a:t>infitration</a:t>
            </a:r>
            <a:r>
              <a:rPr lang="en-US" sz="2800" dirty="0" smtClean="0">
                <a:latin typeface="Arial Narrow" pitchFamily="34" charset="0"/>
              </a:rPr>
              <a:t>.(</a:t>
            </a:r>
            <a:r>
              <a:rPr lang="en-US" sz="2800" dirty="0" err="1" smtClean="0">
                <a:latin typeface="Arial Narrow" pitchFamily="34" charset="0"/>
              </a:rPr>
              <a:t>sjogren’s</a:t>
            </a:r>
            <a:r>
              <a:rPr lang="en-US" sz="2800" dirty="0" smtClean="0">
                <a:latin typeface="Arial Narrow" pitchFamily="34" charset="0"/>
              </a:rPr>
              <a:t> syndrome)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Hypothyroidism –fibrosis of gland.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FF00"/>
                </a:solidFill>
                <a:latin typeface="Arial Narrow" pitchFamily="34" charset="0"/>
              </a:rPr>
              <a:t>CNS is generally spared . Sensory trigeminal neuropathy due to fibrosis /</a:t>
            </a:r>
            <a:r>
              <a:rPr lang="en-US" sz="2800" b="1" i="1" dirty="0" err="1" smtClean="0">
                <a:solidFill>
                  <a:srgbClr val="FFFF00"/>
                </a:solidFill>
                <a:latin typeface="Arial Narrow" pitchFamily="34" charset="0"/>
              </a:rPr>
              <a:t>vasculopathy</a:t>
            </a:r>
            <a:r>
              <a:rPr lang="en-US" sz="2800" b="1" i="1" dirty="0" smtClean="0">
                <a:solidFill>
                  <a:srgbClr val="FFFF00"/>
                </a:solidFill>
                <a:latin typeface="Arial Narrow" pitchFamily="34" charset="0"/>
              </a:rPr>
              <a:t> can occur.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Pregnancy  -adverse outcomes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 Erectile dysfunction in the male</a:t>
            </a:r>
            <a:r>
              <a:rPr lang="en-US" sz="2400" dirty="0" smtClean="0">
                <a:latin typeface="Arial Narrow" pitchFamily="34" charset="0"/>
              </a:rPr>
              <a:t>. 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Laboratory features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Anemia – frequent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Most common  is mild </a:t>
            </a:r>
            <a:r>
              <a:rPr lang="en-US" sz="2000" dirty="0" err="1" smtClean="0">
                <a:latin typeface="Arial Narrow" pitchFamily="34" charset="0"/>
              </a:rPr>
              <a:t>normocytic</a:t>
            </a:r>
            <a:r>
              <a:rPr lang="en-US" sz="2000" dirty="0" smtClean="0">
                <a:latin typeface="Arial Narrow" pitchFamily="34" charset="0"/>
              </a:rPr>
              <a:t> /</a:t>
            </a:r>
            <a:r>
              <a:rPr lang="en-US" sz="2000" dirty="0" err="1" smtClean="0">
                <a:latin typeface="Arial Narrow" pitchFamily="34" charset="0"/>
              </a:rPr>
              <a:t>microcytic</a:t>
            </a:r>
            <a:r>
              <a:rPr lang="en-US" sz="2000" dirty="0" smtClean="0">
                <a:latin typeface="Arial Narrow" pitchFamily="34" charset="0"/>
              </a:rPr>
              <a:t> anemia –chronic inflammation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Serum iron is low or normal, ferritin is elevated.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Iron deficiency anemia –</a:t>
            </a:r>
            <a:r>
              <a:rPr lang="en-US" sz="2000" dirty="0" err="1" smtClean="0">
                <a:latin typeface="Arial Narrow" pitchFamily="34" charset="0"/>
              </a:rPr>
              <a:t>occ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ult</a:t>
            </a:r>
            <a:r>
              <a:rPr lang="en-US" sz="2000" dirty="0" smtClean="0">
                <a:latin typeface="Arial Narrow" pitchFamily="34" charset="0"/>
              </a:rPr>
              <a:t> GI  bleed (WATERMELON STOMACH),chronic esophagitis.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Macrocytic anemia – vitmainb12,folate,bacterial </a:t>
            </a:r>
            <a:r>
              <a:rPr lang="en-US" sz="2000" dirty="0" err="1" smtClean="0">
                <a:latin typeface="Arial Narrow" pitchFamily="34" charset="0"/>
              </a:rPr>
              <a:t>overgrowth,drugs</a:t>
            </a:r>
            <a:r>
              <a:rPr lang="en-US" sz="2000" dirty="0">
                <a:latin typeface="Arial Narrow" pitchFamily="34" charset="0"/>
              </a:rPr>
              <a:t>.</a:t>
            </a:r>
            <a:endParaRPr lang="en-US" sz="20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Thrombocytopenia ,</a:t>
            </a:r>
            <a:r>
              <a:rPr lang="en-US" sz="2400" dirty="0" err="1" smtClean="0">
                <a:latin typeface="Arial Narrow" pitchFamily="34" charset="0"/>
              </a:rPr>
              <a:t>leukopenia</a:t>
            </a:r>
            <a:r>
              <a:rPr lang="en-US" sz="2400" dirty="0" smtClean="0">
                <a:latin typeface="Arial Narrow" pitchFamily="34" charset="0"/>
              </a:rPr>
              <a:t> –DRUG toxicity.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ESR is normal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Increased ESR –MYOSITIS ./ MALIGNANCY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Arial Rounded MT Bold" pitchFamily="34" charset="0"/>
              </a:rPr>
              <a:t>ANTINUCLEAR ANTIBODIES</a:t>
            </a:r>
            <a:endParaRPr lang="en-US" sz="4000" i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All patients of SSc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Highly specific are anti </a:t>
            </a:r>
            <a:r>
              <a:rPr lang="en-US" dirty="0" err="1" smtClean="0">
                <a:latin typeface="Arial Narrow" pitchFamily="34" charset="0"/>
              </a:rPr>
              <a:t>topoisomerase</a:t>
            </a:r>
            <a:r>
              <a:rPr lang="en-US" dirty="0" smtClean="0">
                <a:latin typeface="Arial Narrow" pitchFamily="34" charset="0"/>
              </a:rPr>
              <a:t> –I (</a:t>
            </a:r>
            <a:r>
              <a:rPr lang="en-US" dirty="0" err="1" smtClean="0">
                <a:latin typeface="Arial Narrow" pitchFamily="34" charset="0"/>
              </a:rPr>
              <a:t>Scl</a:t>
            </a:r>
            <a:r>
              <a:rPr lang="en-US" dirty="0" smtClean="0">
                <a:latin typeface="Arial Narrow" pitchFamily="34" charset="0"/>
              </a:rPr>
              <a:t> 70)  and anti </a:t>
            </a:r>
            <a:r>
              <a:rPr lang="en-US" dirty="0" err="1" smtClean="0">
                <a:latin typeface="Arial Narrow" pitchFamily="34" charset="0"/>
              </a:rPr>
              <a:t>centromere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Ab</a:t>
            </a: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Topoisomerase I ab  31% of </a:t>
            </a:r>
            <a:r>
              <a:rPr lang="en-US" dirty="0" err="1" smtClean="0">
                <a:latin typeface="Arial Narrow" pitchFamily="34" charset="0"/>
              </a:rPr>
              <a:t>dcSSc</a:t>
            </a:r>
            <a:r>
              <a:rPr lang="en-US" dirty="0" smtClean="0">
                <a:latin typeface="Arial Narrow" pitchFamily="34" charset="0"/>
              </a:rPr>
              <a:t> ,13% of </a:t>
            </a:r>
            <a:r>
              <a:rPr lang="en-US" dirty="0" err="1" smtClean="0">
                <a:latin typeface="Arial Narrow" pitchFamily="34" charset="0"/>
              </a:rPr>
              <a:t>lcSSc</a:t>
            </a: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Arial Narrow" pitchFamily="34" charset="0"/>
              </a:rPr>
              <a:t>Anticentromere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ab</a:t>
            </a:r>
            <a:r>
              <a:rPr lang="en-US" dirty="0" smtClean="0">
                <a:latin typeface="Arial Narrow" pitchFamily="34" charset="0"/>
              </a:rPr>
              <a:t> in 38% of lcSSc,2% of </a:t>
            </a:r>
            <a:r>
              <a:rPr lang="en-US" dirty="0" err="1" smtClean="0">
                <a:latin typeface="Arial Narrow" pitchFamily="34" charset="0"/>
              </a:rPr>
              <a:t>dcSSc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Antibody titers correlate with disease severity . 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Based on vascular changes: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1.PRIMARY </a:t>
            </a:r>
            <a:r>
              <a:rPr lang="en-US" sz="2400" dirty="0" err="1" smtClean="0"/>
              <a:t>raynaud’s</a:t>
            </a:r>
            <a:r>
              <a:rPr lang="en-US" sz="2400" dirty="0" smtClean="0"/>
              <a:t> phenomenon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2.physical trauma –jack hammer 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3.chemical exposure 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4.drugs toxins – toxic oil </a:t>
            </a:r>
            <a:r>
              <a:rPr lang="en-US" sz="2400" dirty="0" err="1" smtClean="0"/>
              <a:t>syndrome,ergotamine,Bblockers</a:t>
            </a:r>
            <a:r>
              <a:rPr lang="en-US" sz="2400" dirty="0" smtClean="0"/>
              <a:t> ,carbidopa,5HT .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5.SLE,DM/</a:t>
            </a:r>
            <a:r>
              <a:rPr lang="en-US" sz="2400" dirty="0" err="1" smtClean="0"/>
              <a:t>PM,RA.,cryoglobulinemia</a:t>
            </a:r>
            <a:r>
              <a:rPr lang="en-US" sz="2400" dirty="0" smtClean="0"/>
              <a:t>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Based on skin changes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1.localized scleroderma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2.scleroderma like skin changes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3.metabolic –genetic disorders –</a:t>
            </a:r>
            <a:r>
              <a:rPr lang="en-US" sz="2400" dirty="0" err="1" smtClean="0"/>
              <a:t>scleredema</a:t>
            </a:r>
            <a:r>
              <a:rPr lang="en-US" sz="2400" dirty="0" smtClean="0"/>
              <a:t>/</a:t>
            </a:r>
            <a:r>
              <a:rPr lang="en-US" sz="2400" dirty="0" err="1" smtClean="0"/>
              <a:t>scleromyxedema</a:t>
            </a:r>
            <a:endParaRPr lang="en-US" sz="2400" dirty="0" smtClean="0"/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Based on visceral involvement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1.idiopathic pulmonary HTN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2.idiopathic pulmonary fibrosis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3.sarcoidosis</a:t>
            </a: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2400" dirty="0" smtClean="0"/>
              <a:t>4.amyloidosis</a:t>
            </a:r>
          </a:p>
          <a:p>
            <a:pPr>
              <a:buSzPct val="80000"/>
              <a:buFont typeface="Wingdings" pitchFamily="2" charset="2"/>
              <a:buChar char="ü"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15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Treatment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No therapy has been shown significantly to alter the natural h/o SSc till date.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Multiple interventions are </a:t>
            </a:r>
            <a:r>
              <a:rPr lang="en-US" dirty="0" err="1" smtClean="0">
                <a:latin typeface="Arial Narrow" pitchFamily="34" charset="0"/>
              </a:rPr>
              <a:t>avialable</a:t>
            </a:r>
            <a:r>
              <a:rPr lang="en-US" dirty="0" smtClean="0">
                <a:latin typeface="Arial Narrow" pitchFamily="34" charset="0"/>
              </a:rPr>
              <a:t> in alleviating the symptoms –slowing progression of organ damage.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Combination of drugs are used.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Physician –patient relationship to be </a:t>
            </a:r>
            <a:r>
              <a:rPr lang="en-US" dirty="0" err="1" smtClean="0">
                <a:latin typeface="Arial Narrow" pitchFamily="34" charset="0"/>
              </a:rPr>
              <a:t>mainatined</a:t>
            </a:r>
            <a:r>
              <a:rPr lang="en-US" dirty="0" smtClean="0">
                <a:latin typeface="Arial Narrow" pitchFamily="34" charset="0"/>
              </a:rPr>
              <a:t>.  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4578" name="Picture 2" descr="http://www.hoalian.com/wp-content/uploads/2010/11/women-do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124200" cy="207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Disease modifying treatments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Immunosuppressive agents –modest or no benefit in Rx of SSc.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Glucocorticoids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-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Symbol"/>
              </a:rPr>
              <a:t> stiffness and aching in pts with early stage disease.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Do not influence the progression of skin/internal organ involvement.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↑risk of scleroderma renal crises at high doses.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Avoid if possible.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Low dose ,brief periods.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Cyclophosphamide</a:t>
            </a:r>
            <a:r>
              <a:rPr lang="en-US" sz="2400" dirty="0" smtClean="0">
                <a:latin typeface="Arial Narrow" pitchFamily="34" charset="0"/>
              </a:rPr>
              <a:t> –daily oral/IV  in SSc related ILD.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Reduces the progression of ILD ,</a:t>
            </a:r>
            <a:r>
              <a:rPr lang="en-US" sz="2200" dirty="0" err="1" smtClean="0">
                <a:latin typeface="Arial Narrow" pitchFamily="34" charset="0"/>
              </a:rPr>
              <a:t>stabilises,improvement</a:t>
            </a:r>
            <a:r>
              <a:rPr lang="en-US" sz="2200" dirty="0" smtClean="0">
                <a:latin typeface="Arial Narrow" pitchFamily="34" charset="0"/>
              </a:rPr>
              <a:t> in skin </a:t>
            </a:r>
            <a:r>
              <a:rPr lang="en-US" sz="2200" dirty="0" err="1" smtClean="0">
                <a:latin typeface="Arial Narrow" pitchFamily="34" charset="0"/>
              </a:rPr>
              <a:t>induration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Early stage </a:t>
            </a:r>
            <a:r>
              <a:rPr lang="en-US" sz="2200" dirty="0" err="1" smtClean="0">
                <a:latin typeface="Arial Narrow" pitchFamily="34" charset="0"/>
              </a:rPr>
              <a:t>SSc</a:t>
            </a:r>
            <a:r>
              <a:rPr lang="en-US" sz="2200" dirty="0" smtClean="0">
                <a:latin typeface="Arial Narrow" pitchFamily="34" charset="0"/>
              </a:rPr>
              <a:t>/extensive pulmonary involvement –candidate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Rx for 6- 12 months ,optimal duration not known.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Benefits </a:t>
            </a:r>
            <a:r>
              <a:rPr lang="en-US" sz="2200" dirty="0" smtClean="0">
                <a:latin typeface="Arial Narrow" pitchFamily="34" charset="0"/>
                <a:sym typeface="Symbol"/>
              </a:rPr>
              <a:t> toxicities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>
                <a:latin typeface="Arial Narrow" pitchFamily="34" charset="0"/>
                <a:sym typeface="Symbol"/>
              </a:rPr>
              <a:t>Bonemarrow</a:t>
            </a:r>
            <a:r>
              <a:rPr lang="en-US" sz="2200" dirty="0" smtClean="0">
                <a:latin typeface="Arial Narrow" pitchFamily="34" charset="0"/>
                <a:sym typeface="Symbol"/>
              </a:rPr>
              <a:t> </a:t>
            </a:r>
            <a:r>
              <a:rPr lang="en-US" sz="2200" dirty="0" err="1" smtClean="0">
                <a:latin typeface="Arial Narrow" pitchFamily="34" charset="0"/>
                <a:sym typeface="Symbol"/>
              </a:rPr>
              <a:t>suppression,opp</a:t>
            </a:r>
            <a:r>
              <a:rPr lang="en-US" sz="2200" dirty="0" smtClean="0">
                <a:latin typeface="Arial Narrow" pitchFamily="34" charset="0"/>
                <a:sym typeface="Symbol"/>
              </a:rPr>
              <a:t> </a:t>
            </a:r>
            <a:r>
              <a:rPr lang="en-US" sz="2200" dirty="0" err="1" smtClean="0">
                <a:latin typeface="Arial Narrow" pitchFamily="34" charset="0"/>
                <a:sym typeface="Symbol"/>
              </a:rPr>
              <a:t>infections,hemorhhagic</a:t>
            </a:r>
            <a:r>
              <a:rPr lang="en-US" sz="2200" dirty="0" smtClean="0">
                <a:latin typeface="Arial Narrow" pitchFamily="34" charset="0"/>
                <a:sym typeface="Symbol"/>
              </a:rPr>
              <a:t> </a:t>
            </a:r>
            <a:r>
              <a:rPr lang="en-US" sz="2200" dirty="0" err="1" smtClean="0">
                <a:latin typeface="Arial Narrow" pitchFamily="34" charset="0"/>
                <a:sym typeface="Symbol"/>
              </a:rPr>
              <a:t>cystitis,bladder</a:t>
            </a:r>
            <a:r>
              <a:rPr lang="en-US" sz="2200" dirty="0" smtClean="0">
                <a:latin typeface="Arial Narrow" pitchFamily="34" charset="0"/>
                <a:sym typeface="Symbol"/>
              </a:rPr>
              <a:t> Ca.</a:t>
            </a:r>
            <a:r>
              <a:rPr lang="en-US" sz="2200" dirty="0" smtClean="0">
                <a:latin typeface="Arial Narrow" pitchFamily="34" charset="0"/>
              </a:rPr>
              <a:t>  </a:t>
            </a:r>
            <a:r>
              <a:rPr lang="en-US" sz="2400" dirty="0" smtClean="0">
                <a:latin typeface="Arial Narrow" pitchFamily="34" charset="0"/>
              </a:rPr>
              <a:t>   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Disease modifying treatments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Methotrexate </a:t>
            </a:r>
            <a:r>
              <a:rPr lang="en-US" sz="2400" dirty="0" smtClean="0">
                <a:latin typeface="Arial Narrow" pitchFamily="34" charset="0"/>
              </a:rPr>
              <a:t>– modest therapeutic benefit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Potential </a:t>
            </a:r>
            <a:r>
              <a:rPr lang="en-US" sz="2200" dirty="0" err="1" smtClean="0">
                <a:latin typeface="Arial Narrow" pitchFamily="34" charset="0"/>
              </a:rPr>
              <a:t>profibrotic</a:t>
            </a:r>
            <a:r>
              <a:rPr lang="en-US" sz="2200" dirty="0" smtClean="0">
                <a:latin typeface="Arial Narrow" pitchFamily="34" charset="0"/>
              </a:rPr>
              <a:t> effects --? Use in fibrotic phase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Mycophenolate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mofetil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– improvement in skin induration </a:t>
            </a:r>
            <a:endParaRPr lang="en-US" sz="22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Immunomodulation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– </a:t>
            </a:r>
            <a:r>
              <a:rPr lang="en-US" sz="2400" dirty="0" err="1" smtClean="0">
                <a:latin typeface="Arial Narrow" pitchFamily="34" charset="0"/>
              </a:rPr>
              <a:t>cyclosporine,azathioprine,extraxorporeal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photopheresis,thalidomide,rapamycin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Immune ablation </a:t>
            </a:r>
            <a:r>
              <a:rPr lang="en-US" sz="2400" dirty="0" smtClean="0">
                <a:latin typeface="Arial Narrow" pitchFamily="34" charset="0"/>
              </a:rPr>
              <a:t>with high dose chemotherapy followed by </a:t>
            </a:r>
            <a:r>
              <a:rPr lang="en-US" sz="2400" dirty="0" err="1" smtClean="0">
                <a:latin typeface="Arial Narrow" pitchFamily="34" charset="0"/>
              </a:rPr>
              <a:t>autologous</a:t>
            </a:r>
            <a:r>
              <a:rPr lang="en-US" sz="2400" dirty="0" smtClean="0">
                <a:latin typeface="Arial Narrow" pitchFamily="34" charset="0"/>
              </a:rPr>
              <a:t> peripheral stem cell reconstitution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Stem cell transplantation </a:t>
            </a:r>
            <a:r>
              <a:rPr lang="en-US" sz="2400" dirty="0" smtClean="0">
                <a:latin typeface="Arial Narrow" pitchFamily="34" charset="0"/>
              </a:rPr>
              <a:t>–experimental.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Definition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SSc is a </a:t>
            </a:r>
            <a:r>
              <a:rPr lang="en-US" sz="2800" dirty="0" err="1" smtClean="0"/>
              <a:t>multisystemic</a:t>
            </a:r>
            <a:r>
              <a:rPr lang="en-US" sz="2800" dirty="0" smtClean="0"/>
              <a:t> ,autoimmune disease affecting small arteries</a:t>
            </a:r>
            <a:r>
              <a:rPr lang="en-US" sz="2800" dirty="0" smtClean="0"/>
              <a:t>, </a:t>
            </a:r>
            <a:r>
              <a:rPr lang="en-US" sz="2800" dirty="0" err="1" smtClean="0"/>
              <a:t>microvessels</a:t>
            </a:r>
            <a:r>
              <a:rPr lang="en-US" sz="2800" dirty="0" smtClean="0"/>
              <a:t> </a:t>
            </a:r>
            <a:r>
              <a:rPr lang="en-US" sz="2800" dirty="0" smtClean="0"/>
              <a:t>and fibroblasts resulting in vascular obliteration</a:t>
            </a:r>
            <a:r>
              <a:rPr lang="en-US" sz="2800" dirty="0" smtClean="0"/>
              <a:t>, collagen </a:t>
            </a:r>
            <a:r>
              <a:rPr lang="en-US" sz="2800" dirty="0" smtClean="0"/>
              <a:t>accumulation and scarring (fibrosis) of skin and internal organs.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Serologic specificity  of the disease is the presence of ANA ,directed against cellular nuclear enzymes, like DNA topoisomerase -1 (anti –</a:t>
            </a:r>
            <a:r>
              <a:rPr lang="en-US" sz="2800" dirty="0" err="1" smtClean="0"/>
              <a:t>Topo</a:t>
            </a:r>
            <a:r>
              <a:rPr lang="en-US" sz="2800" dirty="0" smtClean="0"/>
              <a:t> 1 ) and RNA polymerase</a:t>
            </a:r>
            <a:r>
              <a:rPr lang="en-US" sz="2800" dirty="0" smtClean="0"/>
              <a:t>, as </a:t>
            </a:r>
            <a:r>
              <a:rPr lang="en-US" sz="2800" dirty="0" smtClean="0"/>
              <a:t>well as </a:t>
            </a:r>
            <a:r>
              <a:rPr lang="en-US" sz="2800" dirty="0" err="1" smtClean="0"/>
              <a:t>centromeric</a:t>
            </a:r>
            <a:r>
              <a:rPr lang="en-US" sz="2800" dirty="0" smtClean="0"/>
              <a:t> proteins (</a:t>
            </a:r>
            <a:r>
              <a:rPr lang="en-US" sz="2800" dirty="0" err="1" smtClean="0"/>
              <a:t>anticentromere</a:t>
            </a:r>
            <a:r>
              <a:rPr lang="en-US" sz="2800" dirty="0" smtClean="0"/>
              <a:t> </a:t>
            </a:r>
            <a:r>
              <a:rPr lang="en-US" sz="2800" dirty="0" err="1" smtClean="0"/>
              <a:t>Ab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Rx of GI complications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65000"/>
            </a:pPr>
            <a:r>
              <a:rPr lang="en-US" sz="2400" dirty="0" smtClean="0">
                <a:latin typeface="Arial Narrow" pitchFamily="34" charset="0"/>
              </a:rPr>
              <a:t>Elevate head end of the bed.</a:t>
            </a:r>
          </a:p>
          <a:p>
            <a:pPr>
              <a:buSzPct val="65000"/>
            </a:pPr>
            <a:r>
              <a:rPr lang="en-US" sz="2400" dirty="0" smtClean="0">
                <a:latin typeface="Arial Narrow" pitchFamily="34" charset="0"/>
              </a:rPr>
              <a:t>Eat frequent small meals</a:t>
            </a:r>
          </a:p>
          <a:p>
            <a:pPr>
              <a:buSzPct val="65000"/>
            </a:pPr>
            <a:r>
              <a:rPr lang="en-US" sz="2400" dirty="0" smtClean="0">
                <a:latin typeface="Arial Narrow" pitchFamily="34" charset="0"/>
              </a:rPr>
              <a:t>PPIs ,H2B at higher doses are effective.</a:t>
            </a:r>
          </a:p>
          <a:p>
            <a:pPr>
              <a:buSzPct val="65000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Laser photocoagulation –recurrent bleeding from watermelon stomach</a:t>
            </a:r>
          </a:p>
          <a:p>
            <a:pPr>
              <a:buSzPct val="65000"/>
            </a:pPr>
            <a:r>
              <a:rPr lang="en-US" sz="2400" dirty="0" err="1" smtClean="0">
                <a:latin typeface="Arial Narrow" pitchFamily="34" charset="0"/>
              </a:rPr>
              <a:t>Metronidazole,erythromycin,tetracycline</a:t>
            </a:r>
            <a:r>
              <a:rPr lang="en-US" sz="2400" dirty="0" smtClean="0">
                <a:latin typeface="Arial Narrow" pitchFamily="34" charset="0"/>
              </a:rPr>
              <a:t> –bacterial overgrowth.</a:t>
            </a:r>
          </a:p>
          <a:p>
            <a:pPr>
              <a:buSzPct val="65000"/>
            </a:pPr>
            <a:r>
              <a:rPr lang="en-US" sz="2400" dirty="0" smtClean="0">
                <a:latin typeface="Arial Narrow" pitchFamily="34" charset="0"/>
              </a:rPr>
              <a:t>Parenteral nutrition in case of severe disease. 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Rx of PAH 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Symptomatic – oral </a:t>
            </a:r>
            <a:r>
              <a:rPr lang="en-US" sz="2800" dirty="0" err="1" smtClean="0">
                <a:latin typeface="Arial Narrow" pitchFamily="34" charset="0"/>
              </a:rPr>
              <a:t>endothelin</a:t>
            </a:r>
            <a:r>
              <a:rPr lang="en-US" sz="2800" dirty="0" smtClean="0">
                <a:latin typeface="Arial Narrow" pitchFamily="34" charset="0"/>
              </a:rPr>
              <a:t> receptor antagonist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Diuretics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Oral anticoagulants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Arial Narrow" pitchFamily="34" charset="0"/>
              </a:rPr>
              <a:t>Digoxin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0 2 –nasal cannula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Sildenafil – short term benefit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Lung transplantation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Rx of Renal Crises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Medical emergency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Avoid NSAIDs, glucocorticoids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Rx –ACEI ,short term dialysis.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Kidney transplantation.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Skin care 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5 mg prednisone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D </a:t>
            </a:r>
            <a:r>
              <a:rPr lang="en-US" sz="2800" dirty="0" err="1" smtClean="0">
                <a:latin typeface="Arial Narrow" pitchFamily="34" charset="0"/>
              </a:rPr>
              <a:t>penicillamine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latin typeface="Arial Narrow" pitchFamily="34" charset="0"/>
              </a:rPr>
              <a:t>Cyclophosphamide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Regular skin massage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latin typeface="Arial Narrow" pitchFamily="34" charset="0"/>
              </a:rPr>
              <a:t>Telangiectasia</a:t>
            </a:r>
            <a:r>
              <a:rPr lang="en-US" sz="2800" dirty="0" smtClean="0">
                <a:latin typeface="Arial Narrow" pitchFamily="34" charset="0"/>
              </a:rPr>
              <a:t> –laser pulse dyed laser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Finger tip ulcerations –occlusive dressings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Infected ulcers –topical Abs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Surgical debridement.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Poor prognosis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Male gender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young age of onset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African </a:t>
            </a:r>
            <a:r>
              <a:rPr lang="en-US" sz="2400" dirty="0" err="1" smtClean="0">
                <a:latin typeface="Arial Narrow" pitchFamily="34" charset="0"/>
              </a:rPr>
              <a:t>american</a:t>
            </a:r>
            <a:r>
              <a:rPr lang="en-US" sz="2400" dirty="0" smtClean="0">
                <a:latin typeface="Arial Narrow" pitchFamily="34" charset="0"/>
              </a:rPr>
              <a:t> race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Extensive skin thickening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Arial Narrow" pitchFamily="34" charset="0"/>
              </a:rPr>
              <a:t>Truncal</a:t>
            </a:r>
            <a:r>
              <a:rPr lang="en-US" sz="2400" dirty="0" smtClean="0">
                <a:latin typeface="Arial Narrow" pitchFamily="34" charset="0"/>
              </a:rPr>
              <a:t> involvement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Visceral organ involvement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Arial Narrow" pitchFamily="34" charset="0"/>
              </a:rPr>
              <a:t>Topoisomerase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ab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Increased ESR ,anemia ,</a:t>
            </a:r>
            <a:r>
              <a:rPr lang="en-US" sz="2400" dirty="0" err="1" smtClean="0">
                <a:latin typeface="Arial Narrow" pitchFamily="34" charset="0"/>
              </a:rPr>
              <a:t>proteinuria</a:t>
            </a:r>
            <a:r>
              <a:rPr lang="en-US" sz="2400" dirty="0" smtClean="0">
                <a:latin typeface="Arial Narrow" pitchFamily="34" charset="0"/>
              </a:rPr>
              <a:t> on initial presentation –high mortality… 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Take home message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SSc is a chronic systemic disorder.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RULE out other causes.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Anti </a:t>
            </a:r>
            <a:r>
              <a:rPr lang="en-US" sz="2400" dirty="0" err="1" smtClean="0">
                <a:latin typeface="Arial Narrow" pitchFamily="34" charset="0"/>
              </a:rPr>
              <a:t>topoisomerase</a:t>
            </a:r>
            <a:r>
              <a:rPr lang="en-US" sz="2400" dirty="0" smtClean="0">
                <a:latin typeface="Arial Narrow" pitchFamily="34" charset="0"/>
              </a:rPr>
              <a:t> –</a:t>
            </a:r>
            <a:r>
              <a:rPr lang="en-US" sz="2400" dirty="0" err="1" smtClean="0">
                <a:latin typeface="Arial Narrow" pitchFamily="34" charset="0"/>
              </a:rPr>
              <a:t>dcSSc,anti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centromere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ab</a:t>
            </a:r>
            <a:r>
              <a:rPr lang="en-US" sz="2400" dirty="0" smtClean="0">
                <a:latin typeface="Arial Narrow" pitchFamily="34" charset="0"/>
              </a:rPr>
              <a:t> -</a:t>
            </a:r>
            <a:r>
              <a:rPr lang="en-US" sz="2400" dirty="0" err="1" smtClean="0">
                <a:latin typeface="Arial Narrow" pitchFamily="34" charset="0"/>
              </a:rPr>
              <a:t>LcSSc</a:t>
            </a: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After diagnosis risk stratify the patient.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Regular follow up and monitoring.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Patient education is needed.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Treatment is </a:t>
            </a:r>
            <a:r>
              <a:rPr lang="en-US" sz="2400" dirty="0" err="1" smtClean="0">
                <a:latin typeface="Arial Narrow" pitchFamily="34" charset="0"/>
              </a:rPr>
              <a:t>individualised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Renal crises is an emergency.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ACEI are to be started in a pt with HTN.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No treatment for </a:t>
            </a:r>
            <a:r>
              <a:rPr lang="en-US" sz="2400" dirty="0" err="1" smtClean="0">
                <a:latin typeface="Arial Narrow" pitchFamily="34" charset="0"/>
              </a:rPr>
              <a:t>calcinosis</a:t>
            </a:r>
            <a:r>
              <a:rPr lang="en-US" sz="2400" dirty="0" smtClean="0">
                <a:latin typeface="Arial Narrow" pitchFamily="34" charset="0"/>
              </a:rPr>
              <a:t> cutis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Documents and Settings\aaaaaaaaaa\Desktop\ssc\thank_you_7C_3d_greet_7C_3d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Diagnostic criteria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en-US" sz="2400" dirty="0" smtClean="0"/>
              <a:t>The AMERICAN COLLEGE OF RHEUMATOLOGY (ACR) criteria for the classification of systemic sclerosis.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One major criteria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two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or more minor criteria for diagnosis.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MAJOR criterion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: PROXIMAL scleroderma </a:t>
            </a:r>
            <a:r>
              <a:rPr lang="en-US" sz="2400" dirty="0" smtClean="0"/>
              <a:t>–characterized by SYMMETRICAL thickening</a:t>
            </a:r>
            <a:r>
              <a:rPr lang="en-US" sz="2400" dirty="0" smtClean="0"/>
              <a:t>, tightening </a:t>
            </a:r>
            <a:r>
              <a:rPr lang="en-US" sz="2400" dirty="0" smtClean="0"/>
              <a:t>and induration  of the skin of the fingers and the skin proximal to the MCP /MTP joints. these changes may affect  the entire extremity</a:t>
            </a:r>
            <a:r>
              <a:rPr lang="en-US" sz="2400" dirty="0" smtClean="0"/>
              <a:t>, face, neck, trunk</a:t>
            </a:r>
            <a:r>
              <a:rPr lang="en-US" sz="2400" dirty="0" smtClean="0"/>
              <a:t>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MINOR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1.SCLERODACTYLY</a:t>
            </a:r>
            <a:r>
              <a:rPr lang="en-US" sz="2400" dirty="0" smtClean="0"/>
              <a:t> – </a:t>
            </a:r>
            <a:r>
              <a:rPr lang="en-US" sz="2400" dirty="0" err="1" smtClean="0"/>
              <a:t>thickening,induration,tightening</a:t>
            </a:r>
            <a:r>
              <a:rPr lang="en-US" sz="2400" dirty="0" smtClean="0"/>
              <a:t> of the skin limited only to fingers.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2.DIGITAL PITTING SCARS/LOSS OF SUBSTANCE FROM THE FINGER PAD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–due to ischemia.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3.BIBASILAR PULMONARY FIBROSIS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b/l</a:t>
            </a:r>
            <a:r>
              <a:rPr lang="en-US" sz="2400" dirty="0" smtClean="0"/>
              <a:t> reticular pattern of linear or </a:t>
            </a:r>
            <a:r>
              <a:rPr lang="en-US" sz="2400" dirty="0" err="1" smtClean="0"/>
              <a:t>lineonodular</a:t>
            </a:r>
            <a:r>
              <a:rPr lang="en-US" sz="2400" dirty="0" smtClean="0"/>
              <a:t> densities in basilar portions of the lung on </a:t>
            </a:r>
            <a:r>
              <a:rPr lang="en-US" sz="2400" dirty="0" err="1" smtClean="0"/>
              <a:t>CXR.diffuse</a:t>
            </a:r>
            <a:r>
              <a:rPr lang="en-US" sz="2400" dirty="0" smtClean="0"/>
              <a:t> mottling/honey comb lung  not attributable to primary pulmonary disease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Pathology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None/>
            </a:pPr>
            <a:r>
              <a:rPr lang="en-US" sz="2800" dirty="0" smtClean="0"/>
              <a:t>Following pathogenic mechanisms always present: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Endothelial cell injury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Fibroblast activation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Cellular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 immunologic derangement.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Activation of the immune system is an outstanding disease feature. –autoantibodies, perivascular lymphocytes (cd4 T )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800" dirty="0" smtClean="0"/>
              <a:t>Chronic forms of GVHD shares features of SSc.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description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400" dirty="0" smtClean="0"/>
              <a:t>The  condition may be divided into different subtypes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DIFFUSE CUTANEOUS SSc (DcSSc)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LIMITED CUTANEOUS SSc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LcSSc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)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SYSTEMIC SCLEROSIS SINE SCLERODERMA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dirty="0" smtClean="0"/>
              <a:t>DcSSc – abrupt in onset</a:t>
            </a:r>
            <a:r>
              <a:rPr lang="en-US" sz="2400" dirty="0" smtClean="0"/>
              <a:t>, RP </a:t>
            </a:r>
            <a:r>
              <a:rPr lang="en-US" sz="2400" dirty="0" smtClean="0"/>
              <a:t>is common</a:t>
            </a:r>
            <a:r>
              <a:rPr lang="en-US" sz="2400" dirty="0" smtClean="0"/>
              <a:t>, thickening </a:t>
            </a:r>
            <a:r>
              <a:rPr lang="en-US" sz="2400" dirty="0" smtClean="0"/>
              <a:t>of trunk ,</a:t>
            </a:r>
            <a:r>
              <a:rPr lang="en-US" sz="2400" dirty="0" err="1" smtClean="0"/>
              <a:t>acral</a:t>
            </a:r>
            <a:r>
              <a:rPr lang="en-US" sz="2400" dirty="0" smtClean="0"/>
              <a:t> skin edema –earliest features</a:t>
            </a:r>
            <a:r>
              <a:rPr lang="en-US" sz="2400" dirty="0" smtClean="0"/>
              <a:t>, PF, renal </a:t>
            </a:r>
            <a:r>
              <a:rPr lang="en-US" sz="2400" dirty="0" smtClean="0"/>
              <a:t>crises.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dirty="0" err="1" smtClean="0"/>
              <a:t>LcSSc</a:t>
            </a:r>
            <a:r>
              <a:rPr lang="en-US" sz="2400" dirty="0" smtClean="0"/>
              <a:t> – skin induration limited to hands</a:t>
            </a:r>
            <a:r>
              <a:rPr lang="en-US" sz="2400" dirty="0" smtClean="0"/>
              <a:t>, face, feet—CREST</a:t>
            </a:r>
            <a:r>
              <a:rPr lang="en-US" sz="2400" dirty="0" smtClean="0"/>
              <a:t>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dirty="0" err="1" smtClean="0"/>
              <a:t>SSSc</a:t>
            </a:r>
            <a:r>
              <a:rPr lang="en-US" sz="2400" dirty="0" smtClean="0"/>
              <a:t> ---visceral disease without skin involvement.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askerville Old Face" pitchFamily="18" charset="0"/>
              </a:rPr>
              <a:t>SUBSETS OF SYSTEMIC SCLEROSIS</a:t>
            </a:r>
            <a:endParaRPr lang="en-US" sz="36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pic>
        <p:nvPicPr>
          <p:cNvPr id="29698" name="Picture 2" descr="C:\Documents and Settings\aaaaaaaaaa\My Documents\My Scans\2011-06 (Jun)\ScannedImag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382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Clinical features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803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RAYNAUD’S PHENOMENON:RF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Episodic vasoconstriction  in the fingers and toes.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Tip of the nose , earlobes can also be affected.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Triggers – exposure to cold,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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temperature,stress,vibration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 frequency ,severity in winter.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Typical attack : PALLOR  CYANOSIS  ERYTHEMA.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                         Vasoconstriction  ischemia  reperfusion.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 women &gt; men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  PRIMARY –exaggerated physiological response to cold.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sym typeface="Symbol"/>
              </a:rPr>
              <a:t>  SECONDARY  --complication of SSc…</a:t>
            </a:r>
          </a:p>
          <a:p>
            <a:endParaRPr lang="en-US" sz="2400" dirty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n-lt"/>
              </a:rPr>
              <a:t>Raynaud’s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phenomenon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Primary – no underlying causes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Positive family h/o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Absence of digital necrosis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No ulceration , gangrene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Negative  ANA test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 Narrow" pitchFamily="34" charset="0"/>
              </a:rPr>
              <a:t>Secondary ----  &gt; 30 yrs      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 Narrow" pitchFamily="34" charset="0"/>
              </a:rPr>
              <a:t>More severe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>
                <a:latin typeface="Arial Narrow" pitchFamily="34" charset="0"/>
              </a:rPr>
              <a:t>Assosciated</a:t>
            </a:r>
            <a:r>
              <a:rPr lang="en-US" sz="2400" dirty="0" smtClean="0">
                <a:latin typeface="Arial Narrow" pitchFamily="34" charset="0"/>
              </a:rPr>
              <a:t> with ischemia, infarction of digits.</a:t>
            </a:r>
          </a:p>
        </p:txBody>
      </p:sp>
      <p:pic>
        <p:nvPicPr>
          <p:cNvPr id="1026" name="Picture 2" descr="H:\ssc\17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14400"/>
            <a:ext cx="3810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449</TotalTime>
  <Words>1780</Words>
  <Application>Microsoft Office PowerPoint</Application>
  <PresentationFormat>On-screen Show (4:3)</PresentationFormat>
  <Paragraphs>278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Theme7</vt:lpstr>
      <vt:lpstr>PowerPoint Presentation</vt:lpstr>
      <vt:lpstr>Introduction</vt:lpstr>
      <vt:lpstr>Definition</vt:lpstr>
      <vt:lpstr>Diagnostic criteria</vt:lpstr>
      <vt:lpstr>Pathology</vt:lpstr>
      <vt:lpstr>Clinical description</vt:lpstr>
      <vt:lpstr>SUBSETS OF SYSTEMIC SCLEROSIS</vt:lpstr>
      <vt:lpstr>Clinical features</vt:lpstr>
      <vt:lpstr>Raynaud’s phenomenon</vt:lpstr>
      <vt:lpstr>SKIN features</vt:lpstr>
      <vt:lpstr>PowerPoint Presentation</vt:lpstr>
      <vt:lpstr>Salt and pepper appearance of skin</vt:lpstr>
      <vt:lpstr>PowerPoint Presentation</vt:lpstr>
      <vt:lpstr>Skin features</vt:lpstr>
      <vt:lpstr>Pulmonary features</vt:lpstr>
      <vt:lpstr>Pulmonary Arterial Hypertension</vt:lpstr>
      <vt:lpstr>GASTROINTESTINAL </vt:lpstr>
      <vt:lpstr>GIT </vt:lpstr>
      <vt:lpstr>RENAL </vt:lpstr>
      <vt:lpstr>RENAL </vt:lpstr>
      <vt:lpstr>Cardiac </vt:lpstr>
      <vt:lpstr>Musculoskeletal</vt:lpstr>
      <vt:lpstr>Other disease manifestations</vt:lpstr>
      <vt:lpstr>Laboratory features</vt:lpstr>
      <vt:lpstr>ANTINUCLEAR ANTIBODIES</vt:lpstr>
      <vt:lpstr>Differential diagnosis</vt:lpstr>
      <vt:lpstr>Treatment</vt:lpstr>
      <vt:lpstr>Disease modifying treatments</vt:lpstr>
      <vt:lpstr>Disease modifying treatments</vt:lpstr>
      <vt:lpstr>Rx of GI complications</vt:lpstr>
      <vt:lpstr>Rx of PAH </vt:lpstr>
      <vt:lpstr>Rx of Renal Crises</vt:lpstr>
      <vt:lpstr>Skin care </vt:lpstr>
      <vt:lpstr>Poor prognosis</vt:lpstr>
      <vt:lpstr>Take home message</vt:lpstr>
      <vt:lpstr>PowerPoint Presentation</vt:lpstr>
    </vt:vector>
  </TitlesOfParts>
  <Company>PIMS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SCELROSIS</dc:title>
  <dc:creator>aaaa</dc:creator>
  <cp:lastModifiedBy>Dr.EmadAboKhabar</cp:lastModifiedBy>
  <cp:revision>76</cp:revision>
  <dcterms:created xsi:type="dcterms:W3CDTF">2010-10-10T21:05:05Z</dcterms:created>
  <dcterms:modified xsi:type="dcterms:W3CDTF">2017-02-21T20:07:44Z</dcterms:modified>
</cp:coreProperties>
</file>